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0"/>
  </p:notesMasterIdLst>
  <p:sldIdLst>
    <p:sldId id="274" r:id="rId2"/>
    <p:sldId id="280" r:id="rId3"/>
    <p:sldId id="283" r:id="rId4"/>
    <p:sldId id="275" r:id="rId5"/>
    <p:sldId id="278" r:id="rId6"/>
    <p:sldId id="276" r:id="rId7"/>
    <p:sldId id="277" r:id="rId8"/>
    <p:sldId id="282" r:id="rId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CECE8"/>
    <a:srgbClr val="FF6600"/>
    <a:srgbClr val="00CCFF"/>
    <a:srgbClr val="EE6000"/>
    <a:srgbClr val="F26200"/>
    <a:srgbClr val="BFD8E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87" autoAdjust="0"/>
    <p:restoredTop sz="96416" autoAdjust="0"/>
  </p:normalViewPr>
  <p:slideViewPr>
    <p:cSldViewPr>
      <p:cViewPr>
        <p:scale>
          <a:sx n="114" d="100"/>
          <a:sy n="114" d="100"/>
        </p:scale>
        <p:origin x="-366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7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Bookman Old Style" panose="02050604050505020204" pitchFamily="18" charset="0"/>
              </a:defRPr>
            </a:pPr>
            <a:r>
              <a:rPr lang="ru-RU" sz="1400" dirty="0" smtClean="0">
                <a:latin typeface="Bookman Old Style" panose="02050604050505020204" pitchFamily="18" charset="0"/>
              </a:rPr>
              <a:t>Всего выпускников – 66, из них:</a:t>
            </a:r>
            <a:endParaRPr lang="ru-RU" sz="1400" dirty="0">
              <a:latin typeface="Bookman Old Style" panose="02050604050505020204" pitchFamily="18" charset="0"/>
            </a:endParaRPr>
          </a:p>
        </c:rich>
      </c:tx>
      <c:layout>
        <c:manualLayout>
          <c:xMode val="edge"/>
          <c:yMode val="edge"/>
          <c:x val="0.31759735029441172"/>
          <c:y val="9.7982940167141916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23946100289619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Контингент</c:v>
                </c:pt>
              </c:strCache>
            </c:strRef>
          </c:tx>
          <c:explosion val="3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rgbClr val="000099"/>
                        </a:solidFill>
                      </a:defRPr>
                    </a:pPr>
                    <a:fld id="{D43384BD-2EC9-44A7-9D56-F4E4DD9076BE}" type="VALUE">
                      <a:rPr lang="en-US" sz="1400" b="1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rPr>
                      <a:pPr>
                        <a:defRPr>
                          <a:solidFill>
                            <a:srgbClr val="000099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rgbClr val="000099"/>
                        </a:solidFill>
                      </a:defRPr>
                    </a:pPr>
                    <a:fld id="{C2F9CC82-B87C-4A3C-8B2D-AA101D095048}" type="VALUE">
                      <a:rPr lang="en-US" sz="1400" b="1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rPr>
                      <a:pPr>
                        <a:defRPr>
                          <a:solidFill>
                            <a:srgbClr val="000099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не сдавали ГИА в формате WS</c:v>
                </c:pt>
                <c:pt idx="1">
                  <c:v>сдавали ГИА в формате WS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4.3484255717618679E-2"/>
          <c:y val="0.81603937946288796"/>
          <c:w val="0.75535439959768813"/>
          <c:h val="0.17995226068439574"/>
        </c:manualLayout>
      </c:layout>
      <c:overlay val="0"/>
      <c:txPr>
        <a:bodyPr/>
        <a:lstStyle/>
        <a:p>
          <a:pPr>
            <a:defRPr sz="1400" b="1">
              <a:latin typeface="Bookman Old Style" panose="020506040505050202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latin typeface="Bookman Old Style" panose="02050604050505020204" pitchFamily="18" charset="0"/>
              </a:rPr>
              <a:t>Всего выпускников - </a:t>
            </a:r>
          </a:p>
          <a:p>
            <a:pPr>
              <a:defRPr/>
            </a:pPr>
            <a:r>
              <a:rPr lang="ru-RU" sz="1600" dirty="0" smtClean="0">
                <a:latin typeface="Bookman Old Style" panose="02050604050505020204" pitchFamily="18" charset="0"/>
              </a:rPr>
              <a:t>68, из них: </a:t>
            </a:r>
            <a:endParaRPr lang="ru-RU" sz="1600" dirty="0">
              <a:latin typeface="Bookman Old Style" panose="02050604050505020204" pitchFamily="18" charset="0"/>
            </a:endParaRPr>
          </a:p>
        </c:rich>
      </c:tx>
      <c:layout>
        <c:manualLayout>
          <c:xMode val="edge"/>
          <c:yMode val="edge"/>
          <c:x val="0.45500434886516378"/>
          <c:y val="2.2046161537606933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239461002896197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Контингент</c:v>
                </c:pt>
              </c:strCache>
            </c:strRef>
          </c:tx>
          <c:explosion val="3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rgbClr val="000099"/>
                        </a:solidFill>
                      </a:defRPr>
                    </a:pPr>
                    <a:fld id="{D43384BD-2EC9-44A7-9D56-F4E4DD9076BE}" type="VALUE">
                      <a:rPr lang="en-US" sz="1400" b="1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rPr>
                      <a:pPr>
                        <a:defRPr>
                          <a:solidFill>
                            <a:srgbClr val="000099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rgbClr val="000099"/>
                        </a:solidFill>
                      </a:defRPr>
                    </a:pPr>
                    <a:fld id="{C2F9CC82-B87C-4A3C-8B2D-AA101D095048}" type="VALUE">
                      <a:rPr lang="en-US" sz="1400" b="1">
                        <a:solidFill>
                          <a:srgbClr val="000099"/>
                        </a:solidFill>
                        <a:latin typeface="Bookman Old Style" panose="02050604050505020204" pitchFamily="18" charset="0"/>
                      </a:rPr>
                      <a:pPr>
                        <a:defRPr>
                          <a:solidFill>
                            <a:srgbClr val="000099"/>
                          </a:solidFill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не сдавали ГИА в формате WS</c:v>
                </c:pt>
                <c:pt idx="1">
                  <c:v>сдавали  ГИА в формате WS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</c:v>
                </c:pt>
                <c:pt idx="1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4.3484255717618679E-2"/>
          <c:y val="0.81603937946288796"/>
          <c:w val="0.75535439959768813"/>
          <c:h val="0.17995226068439574"/>
        </c:manualLayout>
      </c:layout>
      <c:overlay val="0"/>
      <c:txPr>
        <a:bodyPr/>
        <a:lstStyle/>
        <a:p>
          <a:pPr>
            <a:defRPr sz="1400" b="1">
              <a:latin typeface="Bookman Old Style" panose="020506040505050202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3D81A-B430-45BA-A3BA-38F26C28A21F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8D49C-81E6-4420-AB4A-D1CB8D6BDA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16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8D49C-81E6-4420-AB4A-D1CB8D6BDA3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92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48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46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539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7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961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62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978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03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47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193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5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08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88640"/>
            <a:ext cx="8352928" cy="9634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Государственное автономное </a:t>
            </a:r>
            <a:r>
              <a:rPr lang="ru-RU" altLang="ru-RU" sz="1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профессиональное </a:t>
            </a: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/>
            </a:r>
            <a:b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</a:b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образовательное учреждение </a:t>
            </a:r>
            <a:r>
              <a:rPr lang="ru-RU" altLang="ru-RU" sz="1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Тюменской </a:t>
            </a: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области </a:t>
            </a:r>
            <a:r>
              <a:rPr lang="ru-RU" altLang="ru-RU" sz="1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99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altLang="ru-RU" sz="1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99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sz="1400" b="1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«Тюменский колледж </a:t>
            </a:r>
          </a:p>
          <a:p>
            <a:pPr>
              <a:spcBef>
                <a:spcPts val="0"/>
              </a:spcBef>
            </a:pPr>
            <a:r>
              <a:rPr lang="ru-RU" altLang="ru-RU" sz="1400" b="1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транспортных технологий и сервиса»</a:t>
            </a:r>
            <a:endParaRPr lang="ru-RU" sz="1400" b="1" dirty="0">
              <a:solidFill>
                <a:srgbClr val="000099"/>
              </a:solidFill>
            </a:endParaRPr>
          </a:p>
        </p:txBody>
      </p:sp>
      <p:pic>
        <p:nvPicPr>
          <p:cNvPr id="6" name="Рисунок 5" descr="C:\Users\n.neustroeva\Downloads\ЛОГО 0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789" y="0"/>
            <a:ext cx="1296144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00658" y="2132856"/>
            <a:ext cx="7886700" cy="21896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Опыт проведения  ГИА в формате </a:t>
            </a:r>
            <a:r>
              <a:rPr lang="ru-RU" sz="2400" dirty="0" err="1" smtClean="0">
                <a:solidFill>
                  <a:srgbClr val="000099"/>
                </a:solidFill>
                <a:latin typeface="Bookman Old Style" panose="02050604050505020204" pitchFamily="18" charset="0"/>
              </a:rPr>
              <a:t>Worl</a:t>
            </a:r>
            <a:r>
              <a:rPr lang="en-US" sz="2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d</a:t>
            </a:r>
            <a:r>
              <a:rPr lang="ru-RU" sz="2400" dirty="0" err="1" smtClean="0">
                <a:solidFill>
                  <a:srgbClr val="000099"/>
                </a:solidFill>
                <a:latin typeface="Bookman Old Style" panose="02050604050505020204" pitchFamily="18" charset="0"/>
              </a:rPr>
              <a:t>Skills</a:t>
            </a:r>
            <a:r>
              <a:rPr lang="ru-RU" sz="2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комплексный демонстрационный экзамен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по специальности 23.02.03 Техническое обслуживание и ремонт автомобильного транспорта и профессии 23.01.03 Автомеханик</a:t>
            </a:r>
            <a:r>
              <a:rPr lang="ru-RU" sz="2000" dirty="0" smtClean="0">
                <a:latin typeface="Bookman Old Style" panose="02050604050505020204" pitchFamily="18" charset="0"/>
              </a:rPr>
              <a:t/>
            </a:r>
            <a:br>
              <a:rPr lang="ru-RU" sz="2000" dirty="0" smtClean="0">
                <a:latin typeface="Bookman Old Style" panose="02050604050505020204" pitchFamily="18" charset="0"/>
              </a:rPr>
            </a:b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7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83162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cap="all" dirty="0" smtClean="0">
                <a:latin typeface="Bookman Old Style" panose="02050604050505020204" pitchFamily="18" charset="0"/>
              </a:rPr>
              <a:t>Основания для проведения </a:t>
            </a:r>
            <a:br>
              <a:rPr lang="ru-RU" sz="1600" b="1" cap="all" dirty="0" smtClean="0">
                <a:latin typeface="Bookman Old Style" panose="02050604050505020204" pitchFamily="18" charset="0"/>
              </a:rPr>
            </a:br>
            <a:r>
              <a:rPr lang="ru-RU" sz="1600" b="1" cap="all" dirty="0" smtClean="0">
                <a:latin typeface="Bookman Old Style" panose="02050604050505020204" pitchFamily="18" charset="0"/>
              </a:rPr>
              <a:t>государственной итоговой аттестации в формате </a:t>
            </a:r>
            <a:r>
              <a:rPr lang="en-US" sz="1600" b="1" cap="all" dirty="0" smtClean="0">
                <a:latin typeface="Bookman Old Style" panose="02050604050505020204" pitchFamily="18" charset="0"/>
              </a:rPr>
              <a:t>WS</a:t>
            </a:r>
            <a:endParaRPr lang="ru-RU" sz="1600" b="1" cap="all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24744"/>
            <a:ext cx="7886700" cy="5472608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>
                <a:latin typeface="Bookman Old Style" panose="02050604050505020204" pitchFamily="18" charset="0"/>
              </a:rPr>
              <a:t>Поручения Президента РФ от 22.09.2015 года № 1921</a:t>
            </a:r>
          </a:p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latin typeface="Bookman Old Style" panose="02050604050505020204" pitchFamily="18" charset="0"/>
              </a:rPr>
              <a:t>Распоряжения </a:t>
            </a:r>
            <a:r>
              <a:rPr lang="ru-RU" sz="1600" dirty="0">
                <a:latin typeface="Bookman Old Style" panose="02050604050505020204" pitchFamily="18" charset="0"/>
              </a:rPr>
              <a:t>Правительства РФ от 03.03.2015 N 349-р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latin typeface="Bookman Old Style" panose="02050604050505020204" pitchFamily="18" charset="0"/>
              </a:rPr>
              <a:t>Распоряжения </a:t>
            </a:r>
            <a:r>
              <a:rPr lang="ru-RU" sz="1600" dirty="0">
                <a:latin typeface="Bookman Old Style" panose="02050604050505020204" pitchFamily="18" charset="0"/>
              </a:rPr>
              <a:t>Правительства РФ от 05.03.2015 N 366-р </a:t>
            </a:r>
            <a:endParaRPr lang="ru-RU" sz="1600" dirty="0" smtClean="0">
              <a:latin typeface="Bookman Old Style" panose="020506040505050202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latin typeface="Bookman Old Style" panose="02050604050505020204" pitchFamily="18" charset="0"/>
              </a:rPr>
              <a:t>Порядок </a:t>
            </a:r>
            <a:r>
              <a:rPr lang="ru-RU" sz="1600" dirty="0">
                <a:latin typeface="Bookman Old Style" panose="02050604050505020204" pitchFamily="18" charset="0"/>
              </a:rPr>
              <a:t>проведения государственной итоговой аттестации (далее ГИА) по образовательным программам среднего профессионального образования, утвержденным Приказом </a:t>
            </a:r>
            <a:r>
              <a:rPr lang="ru-RU" sz="1600" dirty="0" err="1">
                <a:latin typeface="Bookman Old Style" panose="02050604050505020204" pitchFamily="18" charset="0"/>
              </a:rPr>
              <a:t>Минобрнауки</a:t>
            </a:r>
            <a:r>
              <a:rPr lang="ru-RU" sz="1600" dirty="0">
                <a:latin typeface="Bookman Old Style" panose="02050604050505020204" pitchFamily="18" charset="0"/>
              </a:rPr>
              <a:t> России от 16 августа 2013 года № 968 (в ред. от 31.01.2014 г. № 74</a:t>
            </a:r>
            <a:r>
              <a:rPr lang="ru-RU" sz="1600" dirty="0" smtClean="0">
                <a:latin typeface="Bookman Old Style" panose="02050604050505020204" pitchFamily="18" charset="0"/>
              </a:rPr>
              <a:t>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latin typeface="Bookman Old Style" panose="02050604050505020204" pitchFamily="18" charset="0"/>
              </a:rPr>
              <a:t>ФГОС по специальности 23.02.03 пункт 8.6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Типовой Регламент Регионального чемпионата «Молодые профессионалы» (WORLDSKILLS RUSSIA</a:t>
            </a:r>
            <a:r>
              <a:rPr lang="ru-RU" sz="1600" dirty="0" smtClean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Перечень 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профессий (компетенций) WorldSkills </a:t>
            </a:r>
            <a:r>
              <a:rPr lang="ru-RU" sz="1600" dirty="0" err="1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Russia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2016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1600" dirty="0" smtClean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Кодекс 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этики  движения </a:t>
            </a:r>
            <a:r>
              <a:rPr lang="en-US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>WORLDSKILLS RUSSIA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  <a:cs typeface="Times New Roman" pitchFamily="18" charset="0"/>
              </a:rPr>
            </a:br>
            <a:endParaRPr lang="ru-RU" sz="1600" dirty="0" smtClean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96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6105" y="328194"/>
            <a:ext cx="4449651" cy="360040"/>
          </a:xfrm>
        </p:spPr>
        <p:txBody>
          <a:bodyPr anchor="t">
            <a:noAutofit/>
          </a:bodyPr>
          <a:lstStyle/>
          <a:p>
            <a:r>
              <a:rPr lang="ru-RU" sz="1800" b="1" cap="all" dirty="0" smtClean="0">
                <a:latin typeface="Bookman Old Style" panose="02050604050505020204" pitchFamily="18" charset="0"/>
              </a:rPr>
              <a:t>Используемые практики</a:t>
            </a:r>
            <a:endParaRPr lang="ru-RU" sz="1800" cap="all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 descr="ЕЭТК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99" y="4354470"/>
            <a:ext cx="1764196" cy="176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Logo 74721a0d1580fd69cfdf19944a51924f12edd267cd468cae35285ad92fd9460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41"/>
          <a:stretch/>
        </p:blipFill>
        <p:spPr bwMode="auto">
          <a:xfrm>
            <a:off x="6441976" y="1036517"/>
            <a:ext cx="2088232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collegetsaritsyno.mskobr.ru/images/cms/thumbs/1f1204c38f5d7f50f0ab6bcf597ef97666ee60e8/1417097107ip_novyj_prozrachnyj_png_250_135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r="24210"/>
          <a:stretch/>
        </p:blipFill>
        <p:spPr bwMode="auto">
          <a:xfrm>
            <a:off x="3628116" y="4365104"/>
            <a:ext cx="1735971" cy="1858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Логотип компании Центр образования и системных инноваций Ульяновской области (Институт повышения квалификации и переподготовки работников образования), город Ульяновск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008" y="4509120"/>
            <a:ext cx="1800200" cy="1757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41655"/>
            <a:ext cx="2120569" cy="15904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700808"/>
            <a:ext cx="4851297" cy="196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2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263934"/>
            <a:ext cx="568863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Государственная </a:t>
            </a:r>
          </a:p>
          <a:p>
            <a:pPr algn="ctr"/>
            <a:r>
              <a:rPr lang="ru-RU" sz="26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итоговая аттестация</a:t>
            </a:r>
            <a:endParaRPr lang="ru-RU" sz="26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372"/>
            <a:ext cx="3240360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cap="small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 профессии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23.01.03 Автомеханик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ВКР+  </a:t>
            </a:r>
          </a:p>
          <a:p>
            <a:pPr algn="ctr"/>
            <a:endParaRPr lang="ru-RU" sz="2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демонстрационный экзамен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76851" y="1884114"/>
            <a:ext cx="3168352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cap="small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по специальности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23.02.03 Техническое обслуживание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и ремонт автомобильного транспорта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ВКР+ </a:t>
            </a:r>
          </a:p>
          <a:p>
            <a:pPr algn="ctr"/>
            <a:endParaRPr lang="ru-RU" sz="2000" b="1" dirty="0" smtClean="0">
              <a:solidFill>
                <a:schemeClr val="tx1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практико-ориентированный экзамен в формате </a:t>
            </a:r>
            <a:r>
              <a:rPr lang="en-US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WS</a:t>
            </a:r>
            <a:endParaRPr lang="ru-RU" sz="2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303748" y="1236042"/>
            <a:ext cx="2412268" cy="6480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931457" y="1236042"/>
            <a:ext cx="2412268" cy="64807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343725" y="5763716"/>
            <a:ext cx="0" cy="5456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051720" y="6309320"/>
            <a:ext cx="529200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051720" y="5763716"/>
            <a:ext cx="0" cy="545604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91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2502" y="404664"/>
            <a:ext cx="7416824" cy="615602"/>
          </a:xfrm>
        </p:spPr>
        <p:txBody>
          <a:bodyPr>
            <a:noAutofit/>
          </a:bodyPr>
          <a:lstStyle/>
          <a:p>
            <a:pPr algn="ctr"/>
            <a:r>
              <a:rPr lang="ru-RU" sz="1800" b="1" cap="all" dirty="0" smtClean="0">
                <a:latin typeface="Bookman Old Style" panose="02050604050505020204" pitchFamily="18" charset="0"/>
              </a:rPr>
              <a:t>Ключевые принципы проведения</a:t>
            </a:r>
            <a:br>
              <a:rPr lang="ru-RU" sz="1800" b="1" cap="all" dirty="0" smtClean="0">
                <a:latin typeface="Bookman Old Style" panose="02050604050505020204" pitchFamily="18" charset="0"/>
              </a:rPr>
            </a:br>
            <a:r>
              <a:rPr lang="ru-RU" sz="1800" b="1" cap="all" dirty="0" smtClean="0">
                <a:latin typeface="Bookman Old Style" panose="02050604050505020204" pitchFamily="18" charset="0"/>
              </a:rPr>
              <a:t>комплексного демонстрационного экзамена</a:t>
            </a:r>
            <a:r>
              <a:rPr lang="ru-RU" sz="1800" b="1" cap="all" dirty="0">
                <a:latin typeface="Bookman Old Style" panose="02050604050505020204" pitchFamily="18" charset="0"/>
              </a:rPr>
              <a:t/>
            </a:r>
            <a:br>
              <a:rPr lang="ru-RU" sz="1800" b="1" cap="all" dirty="0">
                <a:latin typeface="Bookman Old Style" panose="02050604050505020204" pitchFamily="18" charset="0"/>
              </a:rPr>
            </a:br>
            <a:endParaRPr lang="ru-RU" sz="1800" b="1" cap="all" dirty="0">
              <a:latin typeface="Bookman Old Style" panose="020506040505050202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56176" y="365127"/>
            <a:ext cx="2143150" cy="615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2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124744"/>
            <a:ext cx="7920880" cy="39604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Bookman Old Style" panose="02050604050505020204" pitchFamily="18" charset="0"/>
              </a:rPr>
              <a:t>Информационная открытость.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ru-RU" sz="2400" dirty="0" err="1" smtClean="0">
                <a:latin typeface="Bookman Old Style" panose="02050604050505020204" pitchFamily="18" charset="0"/>
              </a:rPr>
              <a:t>Практикоориентированность</a:t>
            </a:r>
            <a:r>
              <a:rPr lang="ru-RU" sz="2400" dirty="0" smtClean="0">
                <a:latin typeface="Bookman Old Style" panose="02050604050505020204" pitchFamily="18" charset="0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Bookman Old Style" panose="02050604050505020204" pitchFamily="18" charset="0"/>
              </a:rPr>
              <a:t>Независимость и объективность оценивания.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Bookman Old Style" panose="02050604050505020204" pitchFamily="18" charset="0"/>
              </a:rPr>
              <a:t>Возможности проведения независимой сертификации квалификаций.</a:t>
            </a:r>
          </a:p>
          <a:p>
            <a:pPr marL="228600" indent="-228600" algn="just">
              <a:lnSpc>
                <a:spcPct val="150000"/>
              </a:lnSpc>
              <a:buAutoNum type="arabicPeriod"/>
            </a:pPr>
            <a:r>
              <a:rPr lang="ru-RU" sz="2400" dirty="0">
                <a:latin typeface="Bookman Old Style" panose="02050604050505020204" pitchFamily="18" charset="0"/>
              </a:rPr>
              <a:t>Ориентирование содержания заданий на производственные ситуации и конкурсные задания чемпионатов профессионального мастерства WorldSkills </a:t>
            </a:r>
            <a:r>
              <a:rPr lang="ru-RU" sz="2400" dirty="0" err="1" smtClean="0">
                <a:latin typeface="Bookman Old Style" panose="02050604050505020204" pitchFamily="18" charset="0"/>
              </a:rPr>
              <a:t>Russia</a:t>
            </a:r>
            <a:r>
              <a:rPr lang="ru-RU" sz="2400" dirty="0" smtClean="0">
                <a:latin typeface="Bookman Old Style" panose="02050604050505020204" pitchFamily="18" charset="0"/>
              </a:rPr>
              <a:t>.</a:t>
            </a:r>
          </a:p>
          <a:p>
            <a:pPr marL="228600" indent="-228600">
              <a:lnSpc>
                <a:spcPct val="150000"/>
              </a:lnSpc>
              <a:buAutoNum type="arabicPeriod"/>
            </a:pPr>
            <a:endParaRPr lang="ru-RU" sz="1600" dirty="0" smtClean="0">
              <a:latin typeface="Bookman Old Style" panose="020506040505050202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1600" dirty="0" smtClean="0">
                <a:latin typeface="Bookman Old Style" panose="02050604050505020204" pitchFamily="18" charset="0"/>
              </a:rPr>
              <a:t/>
            </a:r>
            <a:br>
              <a:rPr lang="ru-RU" sz="1600" dirty="0" smtClean="0">
                <a:latin typeface="Bookman Old Style" panose="02050604050505020204" pitchFamily="18" charset="0"/>
              </a:rPr>
            </a:br>
            <a:endParaRPr lang="ru-RU" sz="16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7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98513"/>
            <a:ext cx="7886700" cy="57606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Комплексный демонстрационный экзамен </a:t>
            </a:r>
            <a:r>
              <a:rPr lang="en-US" sz="1600" b="1" dirty="0" smtClean="0">
                <a:latin typeface="Bookman Old Style" panose="02050604050505020204" pitchFamily="18" charset="0"/>
              </a:rPr>
              <a:t>WS</a:t>
            </a:r>
            <a:r>
              <a:rPr lang="ru-RU" sz="1600" b="1" dirty="0" smtClean="0">
                <a:latin typeface="Bookman Old Style" panose="02050604050505020204" pitchFamily="18" charset="0"/>
              </a:rPr>
              <a:t> </a:t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 smtClean="0">
                <a:latin typeface="Bookman Old Style" panose="02050604050505020204" pitchFamily="18" charset="0"/>
              </a:rPr>
              <a:t>для профессии 23.01.03 Автомеханик</a:t>
            </a:r>
            <a:br>
              <a:rPr lang="ru-RU" sz="1600" b="1" dirty="0" smtClean="0">
                <a:latin typeface="Bookman Old Style" panose="02050604050505020204" pitchFamily="18" charset="0"/>
              </a:rPr>
            </a:br>
            <a:r>
              <a:rPr lang="ru-RU" sz="1600" b="1" dirty="0">
                <a:latin typeface="Bookman Old Style" panose="02050604050505020204" pitchFamily="18" charset="0"/>
              </a:rPr>
              <a:t>по компетенции Ремонт и обслуживание </a:t>
            </a:r>
            <a:r>
              <a:rPr lang="ru-RU" sz="1600" b="1" dirty="0" smtClean="0">
                <a:latin typeface="Bookman Old Style" panose="02050604050505020204" pitchFamily="18" charset="0"/>
              </a:rPr>
              <a:t>легковых автомобилей</a:t>
            </a:r>
            <a:endParaRPr lang="ru-RU" sz="1600" b="1" dirty="0"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44824"/>
            <a:ext cx="5205512" cy="22682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 А</a:t>
            </a:r>
            <a:r>
              <a:rPr lang="en-US" sz="1400" dirty="0" smtClean="0">
                <a:latin typeface="Bookman Old Style" panose="02050604050505020204" pitchFamily="18" charset="0"/>
              </a:rPr>
              <a:t> – </a:t>
            </a:r>
            <a:r>
              <a:rPr lang="ru-RU" sz="1400" dirty="0" smtClean="0">
                <a:latin typeface="Bookman Old Style" panose="02050604050505020204" pitchFamily="18" charset="0"/>
              </a:rPr>
              <a:t>Системы управления двигателем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 </a:t>
            </a:r>
            <a:r>
              <a:rPr lang="en-US" sz="1400" dirty="0" smtClean="0">
                <a:latin typeface="Bookman Old Style" panose="02050604050505020204" pitchFamily="18" charset="0"/>
              </a:rPr>
              <a:t>B –</a:t>
            </a:r>
            <a:r>
              <a:rPr lang="ru-RU" sz="1400" dirty="0" smtClean="0">
                <a:latin typeface="Bookman Old Style" panose="02050604050505020204" pitchFamily="18" charset="0"/>
              </a:rPr>
              <a:t> Система рулевого управления и подвески</a:t>
            </a:r>
            <a:endParaRPr lang="en-US" sz="1400" dirty="0" smtClean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</a:t>
            </a:r>
            <a:r>
              <a:rPr lang="en-US" sz="1400" dirty="0" smtClean="0">
                <a:latin typeface="Bookman Old Style" panose="02050604050505020204" pitchFamily="18" charset="0"/>
              </a:rPr>
              <a:t> C –</a:t>
            </a:r>
            <a:r>
              <a:rPr lang="ru-RU" sz="1400" dirty="0" smtClean="0">
                <a:latin typeface="Bookman Old Style" panose="02050604050505020204" pitchFamily="18" charset="0"/>
              </a:rPr>
              <a:t> Электрические системы</a:t>
            </a:r>
            <a:endParaRPr lang="en-US" sz="1400" dirty="0" smtClean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</a:t>
            </a:r>
            <a:r>
              <a:rPr lang="en-US" sz="1400" dirty="0" smtClean="0">
                <a:latin typeface="Bookman Old Style" panose="02050604050505020204" pitchFamily="18" charset="0"/>
              </a:rPr>
              <a:t> D –</a:t>
            </a:r>
            <a:r>
              <a:rPr lang="ru-RU" sz="1400" dirty="0" smtClean="0">
                <a:latin typeface="Bookman Old Style" panose="02050604050505020204" pitchFamily="18" charset="0"/>
              </a:rPr>
              <a:t> Коробка передач</a:t>
            </a:r>
            <a:endParaRPr lang="en-US" sz="1400" dirty="0" smtClean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</a:t>
            </a:r>
            <a:r>
              <a:rPr lang="en-US" sz="1400" dirty="0" smtClean="0">
                <a:latin typeface="Bookman Old Style" panose="02050604050505020204" pitchFamily="18" charset="0"/>
              </a:rPr>
              <a:t> E -</a:t>
            </a:r>
            <a:r>
              <a:rPr lang="ru-RU" sz="1400" dirty="0" smtClean="0">
                <a:latin typeface="Bookman Old Style" panose="02050604050505020204" pitchFamily="18" charset="0"/>
              </a:rPr>
              <a:t> Механика двигателя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Bookman Old Style" panose="02050604050505020204" pitchFamily="18" charset="0"/>
              </a:rPr>
              <a:t>Модуль </a:t>
            </a:r>
            <a:r>
              <a:rPr lang="en-US" sz="1400" dirty="0" smtClean="0">
                <a:latin typeface="Bookman Old Style" panose="02050604050505020204" pitchFamily="18" charset="0"/>
              </a:rPr>
              <a:t>G – </a:t>
            </a:r>
            <a:r>
              <a:rPr lang="ru-RU" sz="1400" dirty="0" smtClean="0">
                <a:latin typeface="Bookman Old Style" panose="02050604050505020204" pitchFamily="18" charset="0"/>
              </a:rPr>
              <a:t>Системы торможения</a:t>
            </a:r>
            <a:endParaRPr lang="ru-RU" sz="1400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73464" y="1740613"/>
            <a:ext cx="388843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rPr>
              <a:t>Требования к выпускнику: </a:t>
            </a:r>
          </a:p>
          <a:p>
            <a:pPr marL="285750" indent="-285750">
              <a:buFontTx/>
              <a:buChar char="-"/>
            </a:pPr>
            <a:endParaRPr lang="ru-RU" sz="1400" dirty="0" smtClean="0">
              <a:solidFill>
                <a:schemeClr val="tx1"/>
              </a:solidFill>
              <a:latin typeface="Bookman Old Style" panose="02050604050505020204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rPr>
              <a:t>Изучить  инфраструктурный лист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Bookman Old Style" panose="02050604050505020204" pitchFamily="18" charset="0"/>
                <a:cs typeface="Times New Roman" pitchFamily="18" charset="0"/>
              </a:rPr>
              <a:t>Выполнить конкурсное задание с соблюдением Технического описания компетенции «Автомеханика»</a:t>
            </a:r>
          </a:p>
        </p:txBody>
      </p:sp>
      <p:graphicFrame>
        <p:nvGraphicFramePr>
          <p:cNvPr id="10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1149874"/>
              </p:ext>
            </p:extLst>
          </p:nvPr>
        </p:nvGraphicFramePr>
        <p:xfrm>
          <a:off x="4499992" y="3976401"/>
          <a:ext cx="432048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7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4269"/>
            <a:ext cx="7886700" cy="576064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Комплексный демонстрационный экзамен </a:t>
            </a:r>
            <a:r>
              <a:rPr lang="en-US" sz="1600" b="1" dirty="0" smtClean="0">
                <a:latin typeface="Bookman Old Style" panose="02050604050505020204" pitchFamily="18" charset="0"/>
              </a:rPr>
              <a:t>WS</a:t>
            </a:r>
            <a:r>
              <a:rPr lang="ru-RU" sz="1600" b="1" dirty="0" smtClean="0">
                <a:latin typeface="Bookman Old Style" panose="02050604050505020204" pitchFamily="18" charset="0"/>
              </a:rPr>
              <a:t> для специальности 23.02.03 Техническое обслуживание и ремонт автомобильного транспорта по компетенции Ремонт и обслуживание </a:t>
            </a:r>
            <a:r>
              <a:rPr lang="ru-RU" sz="1600" b="1" dirty="0">
                <a:latin typeface="Bookman Old Style" panose="02050604050505020204" pitchFamily="18" charset="0"/>
              </a:rPr>
              <a:t>легковых автомобилей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67544" y="1196752"/>
            <a:ext cx="7992888" cy="26642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1600" dirty="0" smtClean="0">
                <a:latin typeface="Bookman Old Style" panose="02050604050505020204" pitchFamily="18" charset="0"/>
              </a:rPr>
              <a:t>Защита ВКР           </a:t>
            </a:r>
            <a:r>
              <a:rPr lang="ru-RU" sz="1600" i="1" dirty="0" smtClean="0">
                <a:latin typeface="Bookman Old Style" panose="02050604050505020204" pitchFamily="18" charset="0"/>
              </a:rPr>
              <a:t>Теоретический аспект</a:t>
            </a:r>
            <a:r>
              <a:rPr lang="ru-RU" sz="1600" dirty="0" smtClean="0">
                <a:latin typeface="Bookman Old Style" panose="02050604050505020204" pitchFamily="18" charset="0"/>
              </a:rPr>
              <a:t>          1 этап     Разработка технологической карты (инфраструктурного листа) ПК 1.3               2 этап Разработка оценочного листа для оценки качества работы по исполнению ТК в формате </a:t>
            </a:r>
            <a:r>
              <a:rPr lang="en-US" sz="1600" dirty="0" smtClean="0">
                <a:latin typeface="Bookman Old Style" panose="02050604050505020204" pitchFamily="18" charset="0"/>
              </a:rPr>
              <a:t>WS</a:t>
            </a:r>
            <a:r>
              <a:rPr lang="ru-RU" sz="1600" dirty="0" smtClean="0">
                <a:latin typeface="Bookman Old Style" panose="02050604050505020204" pitchFamily="18" charset="0"/>
              </a:rPr>
              <a:t> ПК 2.2             </a:t>
            </a:r>
            <a:r>
              <a:rPr lang="ru-RU" sz="1600" i="1" dirty="0" smtClean="0">
                <a:latin typeface="Bookman Old Style" panose="02050604050505020204" pitchFamily="18" charset="0"/>
              </a:rPr>
              <a:t>Практический аспект </a:t>
            </a:r>
            <a:r>
              <a:rPr lang="ru-RU" sz="1600" dirty="0" smtClean="0">
                <a:latin typeface="Bookman Old Style" panose="02050604050505020204" pitchFamily="18" charset="0"/>
              </a:rPr>
              <a:t>1 этап Подготовка рабочего места в соответствии с ТК ПК 1.1, ПК 1.2, ПК 2.1            2 этап Отслеживание выполнения ТК автомехаником   и  заполнение  оценочного листа ПК 2.2, ПК 2.3         3 этап Устранение   выявленных   недочетов   в работе автомеханика ПК 1.1.</a:t>
            </a:r>
          </a:p>
          <a:p>
            <a:pPr>
              <a:lnSpc>
                <a:spcPct val="150000"/>
              </a:lnSpc>
            </a:pPr>
            <a:endParaRPr lang="ru-RU" sz="1600" dirty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 smtClean="0">
              <a:latin typeface="Bookman Old Style" panose="02050604050505020204" pitchFamily="18" charset="0"/>
            </a:endParaRPr>
          </a:p>
          <a:p>
            <a:pPr>
              <a:lnSpc>
                <a:spcPct val="150000"/>
              </a:lnSpc>
            </a:pPr>
            <a:endParaRPr lang="ru-RU" sz="1600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11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4207902"/>
              </p:ext>
            </p:extLst>
          </p:nvPr>
        </p:nvGraphicFramePr>
        <p:xfrm>
          <a:off x="4211960" y="3936529"/>
          <a:ext cx="450232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" name="Прямая со стрелкой 14"/>
          <p:cNvCxnSpPr/>
          <p:nvPr/>
        </p:nvCxnSpPr>
        <p:spPr>
          <a:xfrm>
            <a:off x="1979712" y="1453977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004048" y="1453977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876256" y="1844824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347864" y="2528900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660232" y="2924944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771800" y="3645024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89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188640"/>
            <a:ext cx="8352928" cy="9634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Государственное автономное </a:t>
            </a:r>
            <a:r>
              <a:rPr lang="ru-RU" altLang="ru-RU" sz="1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профессиональное </a:t>
            </a: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/>
            </a:r>
            <a:b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</a:b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образовательное учреждение </a:t>
            </a:r>
            <a:r>
              <a:rPr lang="ru-RU" altLang="ru-RU" sz="14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Тюменской </a:t>
            </a:r>
            <a:r>
              <a:rPr lang="ru-RU" altLang="ru-RU" sz="1400" dirty="0">
                <a:solidFill>
                  <a:srgbClr val="000099"/>
                </a:solidFill>
                <a:latin typeface="Bookman Old Style" panose="02050604050505020204" pitchFamily="18" charset="0"/>
              </a:rPr>
              <a:t>области </a:t>
            </a:r>
            <a:r>
              <a:rPr lang="ru-RU" altLang="ru-RU" sz="1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99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/>
            </a:r>
            <a:br>
              <a:rPr lang="ru-RU" altLang="ru-RU" sz="1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99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sz="1400" b="1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«Тюменский колледж </a:t>
            </a:r>
          </a:p>
          <a:p>
            <a:pPr>
              <a:spcBef>
                <a:spcPts val="0"/>
              </a:spcBef>
            </a:pPr>
            <a:r>
              <a:rPr lang="ru-RU" altLang="ru-RU" sz="1400" b="1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транспортных технологий и сервиса»</a:t>
            </a:r>
            <a:endParaRPr lang="ru-RU" sz="1400" b="1" dirty="0">
              <a:solidFill>
                <a:srgbClr val="000099"/>
              </a:solidFill>
            </a:endParaRPr>
          </a:p>
        </p:txBody>
      </p:sp>
      <p:pic>
        <p:nvPicPr>
          <p:cNvPr id="6" name="Рисунок 5" descr="C:\Users\n.neustroeva\Downloads\ЛОГО 0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789" y="0"/>
            <a:ext cx="1296144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00658" y="2132856"/>
            <a:ext cx="7886700" cy="21896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Опыт проведения  ГИА в формате </a:t>
            </a:r>
            <a:r>
              <a:rPr lang="ru-RU" sz="2000" dirty="0" err="1" smtClean="0">
                <a:solidFill>
                  <a:srgbClr val="000099"/>
                </a:solidFill>
                <a:latin typeface="Bookman Old Style" panose="02050604050505020204" pitchFamily="18" charset="0"/>
              </a:rPr>
              <a:t>Worl</a:t>
            </a:r>
            <a:r>
              <a:rPr lang="en-US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d</a:t>
            </a:r>
            <a:r>
              <a:rPr lang="ru-RU" sz="2000" dirty="0" err="1" smtClean="0">
                <a:solidFill>
                  <a:srgbClr val="000099"/>
                </a:solidFill>
                <a:latin typeface="Bookman Old Style" panose="02050604050505020204" pitchFamily="18" charset="0"/>
              </a:rPr>
              <a:t>Skills</a:t>
            </a:r>
            <a:r>
              <a:rPr lang="ru-RU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комплексный демонстрационный экзамен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по специальности 23.02.03 Техническое обслуживание и ремонт автомобильного транспорта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sz="2000" dirty="0" smtClean="0">
                <a:solidFill>
                  <a:srgbClr val="000099"/>
                </a:solidFill>
                <a:latin typeface="Bookman Old Style" panose="02050604050505020204" pitchFamily="18" charset="0"/>
              </a:rPr>
              <a:t>и профессии 23.01.03 Автомеханик</a:t>
            </a:r>
            <a:r>
              <a:rPr lang="ru-RU" sz="2000" dirty="0" smtClean="0">
                <a:latin typeface="Bookman Old Style" panose="02050604050505020204" pitchFamily="18" charset="0"/>
              </a:rPr>
              <a:t/>
            </a:r>
            <a:br>
              <a:rPr lang="ru-RU" sz="2000" dirty="0" smtClean="0">
                <a:latin typeface="Bookman Old Style" panose="02050604050505020204" pitchFamily="18" charset="0"/>
              </a:rPr>
            </a:br>
            <a:endParaRPr lang="ru-RU" sz="2000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5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2228</TotalTime>
  <Words>387</Words>
  <Application>Microsoft Office PowerPoint</Application>
  <PresentationFormat>Экран (4:3)</PresentationFormat>
  <Paragraphs>69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2_Тема Office</vt:lpstr>
      <vt:lpstr>Презентация PowerPoint</vt:lpstr>
      <vt:lpstr>Основания для проведения  государственной итоговой аттестации в формате WS</vt:lpstr>
      <vt:lpstr>Используемые практики</vt:lpstr>
      <vt:lpstr>Презентация PowerPoint</vt:lpstr>
      <vt:lpstr>Ключевые принципы проведения комплексного демонстрационного экзамена </vt:lpstr>
      <vt:lpstr>Комплексный демонстрационный экзамен WS  для профессии 23.01.03 Автомеханик по компетенции Ремонт и обслуживание легковых автомобилей</vt:lpstr>
      <vt:lpstr>Комплексный демонстрационный экзамен WS для специальности 23.02.03 Техническое обслуживание и ремонт автомобильного транспорта по компетенции Ремонт и обслуживание легковых автомобилей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</dc:creator>
  <cp:lastModifiedBy>Метод</cp:lastModifiedBy>
  <cp:revision>102</cp:revision>
  <cp:lastPrinted>2016-07-24T07:51:51Z</cp:lastPrinted>
  <dcterms:created xsi:type="dcterms:W3CDTF">2016-07-24T18:05:08Z</dcterms:created>
  <dcterms:modified xsi:type="dcterms:W3CDTF">2016-10-21T05:12:23Z</dcterms:modified>
</cp:coreProperties>
</file>